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21"/>
  </p:notesMasterIdLst>
  <p:handoutMasterIdLst>
    <p:handoutMasterId r:id="rId22"/>
  </p:handoutMasterIdLst>
  <p:sldIdLst>
    <p:sldId id="256" r:id="rId2"/>
    <p:sldId id="258" r:id="rId3"/>
    <p:sldId id="259" r:id="rId4"/>
    <p:sldId id="260" r:id="rId5"/>
    <p:sldId id="261" r:id="rId6"/>
    <p:sldId id="262" r:id="rId7"/>
    <p:sldId id="264" r:id="rId8"/>
    <p:sldId id="269" r:id="rId9"/>
    <p:sldId id="267" r:id="rId10"/>
    <p:sldId id="271" r:id="rId11"/>
    <p:sldId id="272" r:id="rId12"/>
    <p:sldId id="273" r:id="rId13"/>
    <p:sldId id="274" r:id="rId14"/>
    <p:sldId id="276" r:id="rId15"/>
    <p:sldId id="275" r:id="rId16"/>
    <p:sldId id="268" r:id="rId17"/>
    <p:sldId id="266" r:id="rId18"/>
    <p:sldId id="270"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A3BEB9-5B92-4CBC-9C13-D1B9F88A71E2}" type="datetimeFigureOut">
              <a:rPr lang="en-US" smtClean="0"/>
              <a:t>5/2/2021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By Kay Kunda </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2001B9-34B4-4C09-9AFE-FE4D0A39E0DE}" type="slidenum">
              <a:rPr lang="en-US" smtClean="0"/>
              <a:t>‹#›</a:t>
            </a:fld>
            <a:endParaRPr lang="en-US"/>
          </a:p>
        </p:txBody>
      </p:sp>
    </p:spTree>
    <p:extLst>
      <p:ext uri="{BB962C8B-B14F-4D97-AF65-F5344CB8AC3E}">
        <p14:creationId xmlns:p14="http://schemas.microsoft.com/office/powerpoint/2010/main" val="6103668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52F88-1D7B-430F-BD24-A59AE5A1B958}" type="datetimeFigureOut">
              <a:rPr lang="en-US" smtClean="0"/>
              <a:t>5/2/2021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By Kay Kunda </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597A0A-8A4F-4CC7-978B-05568069981D}" type="slidenum">
              <a:rPr lang="en-US" smtClean="0"/>
              <a:t>‹#›</a:t>
            </a:fld>
            <a:endParaRPr lang="en-US"/>
          </a:p>
        </p:txBody>
      </p:sp>
    </p:spTree>
    <p:extLst>
      <p:ext uri="{BB962C8B-B14F-4D97-AF65-F5344CB8AC3E}">
        <p14:creationId xmlns:p14="http://schemas.microsoft.com/office/powerpoint/2010/main" val="4287742225"/>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By Kay Kunda </a:t>
            </a:r>
            <a:endParaRPr lang="en-US"/>
          </a:p>
        </p:txBody>
      </p:sp>
    </p:spTree>
    <p:extLst>
      <p:ext uri="{BB962C8B-B14F-4D97-AF65-F5344CB8AC3E}">
        <p14:creationId xmlns:p14="http://schemas.microsoft.com/office/powerpoint/2010/main" val="3998212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obtain information about the employer, read company annual reports, recruiting brochures, promotional materials, job descriptions, trade journals, Wall Street Journal, Fortune, Business Week, and other business publications. Faculty, alumni, friends, and present employees can also be helpful sources of information. Get Reference form people</a:t>
            </a:r>
            <a:r>
              <a:rPr lang="en-US" baseline="0" dirty="0" smtClean="0"/>
              <a:t> that work or have worked  for the company.</a:t>
            </a:r>
            <a:endParaRPr lang="en-US" dirty="0"/>
          </a:p>
        </p:txBody>
      </p:sp>
      <p:sp>
        <p:nvSpPr>
          <p:cNvPr id="5" name="Footer Placeholder 4"/>
          <p:cNvSpPr>
            <a:spLocks noGrp="1"/>
          </p:cNvSpPr>
          <p:nvPr>
            <p:ph type="ftr" sz="quarter" idx="11"/>
          </p:nvPr>
        </p:nvSpPr>
        <p:spPr/>
        <p:txBody>
          <a:bodyPr/>
          <a:lstStyle/>
          <a:p>
            <a:r>
              <a:rPr lang="en-US" smtClean="0"/>
              <a:t>By Kay Kunda </a:t>
            </a:r>
            <a:endParaRPr lang="en-US"/>
          </a:p>
        </p:txBody>
      </p:sp>
    </p:spTree>
    <p:extLst>
      <p:ext uri="{BB962C8B-B14F-4D97-AF65-F5344CB8AC3E}">
        <p14:creationId xmlns:p14="http://schemas.microsoft.com/office/powerpoint/2010/main" val="669204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smtClean="0">
                <a:solidFill>
                  <a:schemeClr val="tx1"/>
                </a:solidFill>
                <a:effectLst/>
                <a:latin typeface="+mn-lt"/>
                <a:ea typeface="+mn-ea"/>
                <a:cs typeface="+mn-cs"/>
              </a:rPr>
              <a:t>HireVue</a:t>
            </a:r>
            <a:r>
              <a:rPr lang="en-US" sz="1200" b="0" i="0" kern="1200" dirty="0" smtClean="0">
                <a:solidFill>
                  <a:schemeClr val="tx1"/>
                </a:solidFill>
                <a:effectLst/>
                <a:latin typeface="+mn-lt"/>
                <a:ea typeface="+mn-ea"/>
                <a:cs typeface="+mn-cs"/>
              </a:rPr>
              <a:t> Video Interview: 5 MISTAKES You Need to AVOID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 Be mindful</a:t>
            </a:r>
            <a:r>
              <a:rPr lang="en-US" sz="1200" b="0" i="0" kern="1200" baseline="0" dirty="0" smtClean="0">
                <a:solidFill>
                  <a:schemeClr val="tx1"/>
                </a:solidFill>
                <a:effectLst/>
                <a:latin typeface="+mn-lt"/>
                <a:ea typeface="+mn-ea"/>
                <a:cs typeface="+mn-cs"/>
              </a:rPr>
              <a:t> for the virtual background you are using- DON’T USE SPACE BACKGROUND!!</a:t>
            </a:r>
            <a:endParaRPr lang="en-US" sz="1200" b="0" i="0" kern="1200" dirty="0" smtClean="0">
              <a:solidFill>
                <a:schemeClr val="tx1"/>
              </a:solidFill>
              <a:effectLst/>
              <a:latin typeface="+mn-lt"/>
              <a:ea typeface="+mn-ea"/>
              <a:cs typeface="+mn-cs"/>
            </a:endParaRPr>
          </a:p>
          <a:p>
            <a:endParaRPr lang="en-US" dirty="0"/>
          </a:p>
        </p:txBody>
      </p:sp>
      <p:sp>
        <p:nvSpPr>
          <p:cNvPr id="5" name="Footer Placeholder 4"/>
          <p:cNvSpPr>
            <a:spLocks noGrp="1"/>
          </p:cNvSpPr>
          <p:nvPr>
            <p:ph type="ftr" sz="quarter" idx="11"/>
          </p:nvPr>
        </p:nvSpPr>
        <p:spPr/>
        <p:txBody>
          <a:bodyPr/>
          <a:lstStyle/>
          <a:p>
            <a:r>
              <a:rPr lang="en-US" smtClean="0"/>
              <a:t>By Kay Kunda </a:t>
            </a:r>
            <a:endParaRPr lang="en-US"/>
          </a:p>
        </p:txBody>
      </p:sp>
    </p:spTree>
    <p:extLst>
      <p:ext uri="{BB962C8B-B14F-4D97-AF65-F5344CB8AC3E}">
        <p14:creationId xmlns:p14="http://schemas.microsoft.com/office/powerpoint/2010/main" val="3307607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By Kay Kunda </a:t>
            </a:r>
            <a:endParaRPr lang="en-US"/>
          </a:p>
        </p:txBody>
      </p:sp>
    </p:spTree>
    <p:extLst>
      <p:ext uri="{BB962C8B-B14F-4D97-AF65-F5344CB8AC3E}">
        <p14:creationId xmlns:p14="http://schemas.microsoft.com/office/powerpoint/2010/main" val="4063765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D598BB-1E70-48E7-B443-83137B9BC089}" type="datetime1">
              <a:rPr lang="en-US" smtClean="0"/>
              <a:t>5/2/2021</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r>
              <a:rPr lang="en-US" smtClean="0"/>
              <a:t>Kay Kunda</a:t>
            </a:r>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00850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D5567-4647-4011-B073-A8B747FC70E6}" type="datetime1">
              <a:rPr lang="en-US" smtClean="0"/>
              <a:t>5/2/2021</a:t>
            </a:fld>
            <a:endParaRPr lang="en-US" dirty="0"/>
          </a:p>
        </p:txBody>
      </p:sp>
      <p:sp>
        <p:nvSpPr>
          <p:cNvPr id="5" name="Footer Placeholder 4"/>
          <p:cNvSpPr>
            <a:spLocks noGrp="1"/>
          </p:cNvSpPr>
          <p:nvPr>
            <p:ph type="ftr" sz="quarter" idx="11"/>
          </p:nvPr>
        </p:nvSpPr>
        <p:spPr/>
        <p:txBody>
          <a:bodyPr/>
          <a:lstStyle/>
          <a:p>
            <a:r>
              <a:rPr lang="en-US" smtClean="0"/>
              <a:t>Kay Kunda</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9831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AD55B7-5509-4AB3-B61F-875DAF39FE5B}" type="datetime1">
              <a:rPr lang="en-US" smtClean="0"/>
              <a:t>5/2/2021</a:t>
            </a:fld>
            <a:endParaRPr lang="en-US" dirty="0"/>
          </a:p>
        </p:txBody>
      </p:sp>
      <p:sp>
        <p:nvSpPr>
          <p:cNvPr id="5" name="Footer Placeholder 4"/>
          <p:cNvSpPr>
            <a:spLocks noGrp="1"/>
          </p:cNvSpPr>
          <p:nvPr>
            <p:ph type="ftr" sz="quarter" idx="11"/>
          </p:nvPr>
        </p:nvSpPr>
        <p:spPr/>
        <p:txBody>
          <a:bodyPr/>
          <a:lstStyle/>
          <a:p>
            <a:r>
              <a:rPr lang="en-US" smtClean="0"/>
              <a:t>Kay Kunda</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88049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39F16DB4-C570-439F-BDD0-FD0E5BED988C}" type="datetime1">
              <a:rPr lang="en-US" smtClean="0"/>
              <a:t>5/2/2021</a:t>
            </a:fld>
            <a:endParaRPr lang="en-US" dirty="0"/>
          </a:p>
        </p:txBody>
      </p:sp>
      <p:sp>
        <p:nvSpPr>
          <p:cNvPr id="5" name="Footer Placeholder 4"/>
          <p:cNvSpPr>
            <a:spLocks noGrp="1"/>
          </p:cNvSpPr>
          <p:nvPr>
            <p:ph type="ftr" sz="quarter" idx="11"/>
          </p:nvPr>
        </p:nvSpPr>
        <p:spPr/>
        <p:txBody>
          <a:bodyPr/>
          <a:lstStyle>
            <a:lvl1pPr>
              <a:defRPr sz="1200"/>
            </a:lvl1pPr>
          </a:lstStyle>
          <a:p>
            <a:r>
              <a:rPr lang="en-US" smtClean="0"/>
              <a:t>Kay Kunda</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3857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511D5B-E768-4E80-9889-6E630A4643A0}" type="datetime1">
              <a:rPr lang="en-US" smtClean="0"/>
              <a:t>5/2/2021</a:t>
            </a:fld>
            <a:endParaRPr lang="en-US" dirty="0"/>
          </a:p>
        </p:txBody>
      </p:sp>
      <p:sp>
        <p:nvSpPr>
          <p:cNvPr id="5" name="Footer Placeholder 4"/>
          <p:cNvSpPr>
            <a:spLocks noGrp="1"/>
          </p:cNvSpPr>
          <p:nvPr>
            <p:ph type="ftr" sz="quarter" idx="11"/>
          </p:nvPr>
        </p:nvSpPr>
        <p:spPr/>
        <p:txBody>
          <a:bodyPr/>
          <a:lstStyle/>
          <a:p>
            <a:r>
              <a:rPr lang="en-US" smtClean="0"/>
              <a:t>Kay Kunda</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27386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BED457-EFDA-4A99-A3F0-B812EF6D92AA}" type="datetime1">
              <a:rPr lang="en-US" smtClean="0"/>
              <a:t>5/2/2021</a:t>
            </a:fld>
            <a:endParaRPr lang="en-US" dirty="0"/>
          </a:p>
        </p:txBody>
      </p:sp>
      <p:sp>
        <p:nvSpPr>
          <p:cNvPr id="6" name="Footer Placeholder 5"/>
          <p:cNvSpPr>
            <a:spLocks noGrp="1"/>
          </p:cNvSpPr>
          <p:nvPr>
            <p:ph type="ftr" sz="quarter" idx="11"/>
          </p:nvPr>
        </p:nvSpPr>
        <p:spPr/>
        <p:txBody>
          <a:bodyPr/>
          <a:lstStyle/>
          <a:p>
            <a:r>
              <a:rPr lang="en-US" smtClean="0"/>
              <a:t>Kay Kunda</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8108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166C83-87C0-4E09-9401-2DDF2A71BB1A}" type="datetime1">
              <a:rPr lang="en-US" smtClean="0"/>
              <a:t>5/2/2021</a:t>
            </a:fld>
            <a:endParaRPr lang="en-US" dirty="0"/>
          </a:p>
        </p:txBody>
      </p:sp>
      <p:sp>
        <p:nvSpPr>
          <p:cNvPr id="8" name="Footer Placeholder 7"/>
          <p:cNvSpPr>
            <a:spLocks noGrp="1"/>
          </p:cNvSpPr>
          <p:nvPr>
            <p:ph type="ftr" sz="quarter" idx="11"/>
          </p:nvPr>
        </p:nvSpPr>
        <p:spPr/>
        <p:txBody>
          <a:bodyPr/>
          <a:lstStyle/>
          <a:p>
            <a:r>
              <a:rPr lang="en-US" smtClean="0"/>
              <a:t>Kay Kunda</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02138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DC4C24-2050-4A24-8972-439F8769EE23}" type="datetime1">
              <a:rPr lang="en-US" smtClean="0"/>
              <a:t>5/2/2021</a:t>
            </a:fld>
            <a:endParaRPr lang="en-US" dirty="0"/>
          </a:p>
        </p:txBody>
      </p:sp>
      <p:sp>
        <p:nvSpPr>
          <p:cNvPr id="4" name="Footer Placeholder 3"/>
          <p:cNvSpPr>
            <a:spLocks noGrp="1"/>
          </p:cNvSpPr>
          <p:nvPr>
            <p:ph type="ftr" sz="quarter" idx="11"/>
          </p:nvPr>
        </p:nvSpPr>
        <p:spPr/>
        <p:txBody>
          <a:bodyPr/>
          <a:lstStyle/>
          <a:p>
            <a:r>
              <a:rPr lang="en-US" smtClean="0"/>
              <a:t>Kay Kunda</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00913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7B6A8-C3C4-462E-95BB-569EFD89A6BC}" type="datetime1">
              <a:rPr lang="en-US" smtClean="0"/>
              <a:t>5/2/2021</a:t>
            </a:fld>
            <a:endParaRPr lang="en-US" dirty="0"/>
          </a:p>
        </p:txBody>
      </p:sp>
      <p:sp>
        <p:nvSpPr>
          <p:cNvPr id="3" name="Footer Placeholder 2"/>
          <p:cNvSpPr>
            <a:spLocks noGrp="1"/>
          </p:cNvSpPr>
          <p:nvPr>
            <p:ph type="ftr" sz="quarter" idx="11"/>
          </p:nvPr>
        </p:nvSpPr>
        <p:spPr/>
        <p:txBody>
          <a:bodyPr/>
          <a:lstStyle/>
          <a:p>
            <a:r>
              <a:rPr lang="en-US" smtClean="0"/>
              <a:t>Kay Kunda</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436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5D0780-8C4A-4531-BB5C-3272CA02C1CA}" type="datetime1">
              <a:rPr lang="en-US" smtClean="0"/>
              <a:t>5/2/2021</a:t>
            </a:fld>
            <a:endParaRPr lang="en-US" dirty="0"/>
          </a:p>
        </p:txBody>
      </p:sp>
      <p:sp>
        <p:nvSpPr>
          <p:cNvPr id="6" name="Footer Placeholder 5"/>
          <p:cNvSpPr>
            <a:spLocks noGrp="1"/>
          </p:cNvSpPr>
          <p:nvPr>
            <p:ph type="ftr" sz="quarter" idx="11"/>
          </p:nvPr>
        </p:nvSpPr>
        <p:spPr/>
        <p:txBody>
          <a:bodyPr/>
          <a:lstStyle/>
          <a:p>
            <a:r>
              <a:rPr lang="en-US" smtClean="0"/>
              <a:t>Kay Kunda</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2159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337D6FA0-D05B-49D9-B41E-A5477DB3A72A}" type="datetime1">
              <a:rPr lang="en-US" smtClean="0"/>
              <a:t>5/2/2021</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r>
              <a:rPr lang="en-US" smtClean="0"/>
              <a:t>Kay Kunda</a:t>
            </a:r>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smtClean="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267283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6E7F54D-4998-4926-9F5F-F8A232143F65}" type="datetime1">
              <a:rPr lang="en-US" smtClean="0"/>
              <a:t>5/2/2021</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Kay Kunda</a:t>
            </a:r>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41573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INTERVIEWING TIPS</a:t>
            </a:r>
            <a:endParaRPr lang="en-US" dirty="0"/>
          </a:p>
        </p:txBody>
      </p:sp>
      <p:sp>
        <p:nvSpPr>
          <p:cNvPr id="3" name="Subtitle 2"/>
          <p:cNvSpPr>
            <a:spLocks noGrp="1"/>
          </p:cNvSpPr>
          <p:nvPr>
            <p:ph type="subTitle" idx="1"/>
          </p:nvPr>
        </p:nvSpPr>
        <p:spPr/>
        <p:txBody>
          <a:bodyPr/>
          <a:lstStyle/>
          <a:p>
            <a:r>
              <a:rPr lang="en-US" dirty="0" smtClean="0"/>
              <a:t>By Kay </a:t>
            </a:r>
            <a:r>
              <a:rPr lang="en-US" dirty="0" err="1" smtClean="0"/>
              <a:t>Kunda</a:t>
            </a:r>
            <a:r>
              <a:rPr lang="en-US" dirty="0" smtClean="0"/>
              <a:t> – Career Coach</a:t>
            </a:r>
            <a:endParaRPr lang="en-US" dirty="0"/>
          </a:p>
        </p:txBody>
      </p:sp>
      <p:sp>
        <p:nvSpPr>
          <p:cNvPr id="10" name="Footer Placeholder 9"/>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2046263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behavior-based interview?</a:t>
            </a:r>
          </a:p>
        </p:txBody>
      </p:sp>
      <p:sp>
        <p:nvSpPr>
          <p:cNvPr id="3" name="Content Placeholder 2"/>
          <p:cNvSpPr>
            <a:spLocks noGrp="1"/>
          </p:cNvSpPr>
          <p:nvPr>
            <p:ph idx="1"/>
          </p:nvPr>
        </p:nvSpPr>
        <p:spPr/>
        <p:txBody>
          <a:bodyPr>
            <a:normAutofit fontScale="77500" lnSpcReduction="20000"/>
          </a:bodyPr>
          <a:lstStyle/>
          <a:p>
            <a:r>
              <a:rPr lang="en-US" dirty="0" smtClean="0"/>
              <a:t>Today</a:t>
            </a:r>
            <a:r>
              <a:rPr lang="en-US" dirty="0"/>
              <a:t>, more than ever, every hiring decision is critical. Behavioral interviewing is designed to minimize personal impressions that can affect the hiring decision. By focusing on the applicant's actions and behaviors, rather than subjective impressions that can sometimes be misleading, interviewers can make more accurate hiring decisions. </a:t>
            </a:r>
            <a:endParaRPr lang="en-US" dirty="0" smtClean="0"/>
          </a:p>
          <a:p>
            <a:r>
              <a:rPr lang="en-US" dirty="0" smtClean="0"/>
              <a:t>Behavior-based </a:t>
            </a:r>
            <a:r>
              <a:rPr lang="en-US" dirty="0"/>
              <a:t>interviewing focuses on experiences, behaviors, knowledge, skills, and abilities that are job related. It is based on the belief that past behavior and performance predicts future behavior and performance. You may use work experience, activities, hobbies, volunteer work, school projects, family life as examples of your past behavior. </a:t>
            </a:r>
            <a:endParaRPr lang="en-US" dirty="0" smtClean="0"/>
          </a:p>
          <a:p>
            <a:r>
              <a:rPr lang="en-US" dirty="0" smtClean="0"/>
              <a:t>Current </a:t>
            </a:r>
            <a:r>
              <a:rPr lang="en-US" dirty="0"/>
              <a:t>employment literature indicates that there is a strong trend towards this type of interviewing. In addition to questions found in many current resources, you should also consider the following in your interview preparations.</a:t>
            </a:r>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1190867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1308" y="290146"/>
            <a:ext cx="9205546" cy="4524315"/>
          </a:xfrm>
          <a:prstGeom prst="rect">
            <a:avLst/>
          </a:prstGeom>
        </p:spPr>
        <p:txBody>
          <a:bodyPr wrap="square">
            <a:spAutoFit/>
          </a:bodyPr>
          <a:lstStyle/>
          <a:p>
            <a:endParaRPr lang="en-US" dirty="0" smtClean="0"/>
          </a:p>
          <a:p>
            <a:r>
              <a:rPr lang="en-US" dirty="0" smtClean="0"/>
              <a:t>What </a:t>
            </a:r>
            <a:r>
              <a:rPr lang="en-US" dirty="0"/>
              <a:t>do employers evaluate in a behavioral interview</a:t>
            </a:r>
            <a:r>
              <a:rPr lang="en-US" dirty="0" smtClean="0"/>
              <a:t>?</a:t>
            </a:r>
          </a:p>
          <a:p>
            <a:endParaRPr lang="en-US" dirty="0"/>
          </a:p>
          <a:p>
            <a:r>
              <a:rPr lang="en-US" dirty="0" smtClean="0"/>
              <a:t> </a:t>
            </a:r>
            <a:r>
              <a:rPr lang="en-US" dirty="0"/>
              <a:t>Employers are looking for three types of skills: content skills, functional (also called transferable skills), and adaptive (also called self-management skills). </a:t>
            </a:r>
            <a:endParaRPr lang="en-US" dirty="0" smtClean="0"/>
          </a:p>
          <a:p>
            <a:endParaRPr lang="en-US" dirty="0"/>
          </a:p>
          <a:p>
            <a:r>
              <a:rPr lang="en-US" dirty="0" smtClean="0"/>
              <a:t>Content </a:t>
            </a:r>
            <a:r>
              <a:rPr lang="en-US" dirty="0"/>
              <a:t>Skills - Knowledge that is work-specific (e.g., computer programming, accounting, welding, etc.), expressed as nouns</a:t>
            </a:r>
            <a:r>
              <a:rPr lang="en-US" dirty="0" smtClean="0"/>
              <a:t>.</a:t>
            </a:r>
          </a:p>
          <a:p>
            <a:endParaRPr lang="en-US" dirty="0" smtClean="0"/>
          </a:p>
          <a:p>
            <a:r>
              <a:rPr lang="en-US" dirty="0" smtClean="0"/>
              <a:t> </a:t>
            </a:r>
            <a:r>
              <a:rPr lang="en-US" dirty="0"/>
              <a:t>Functional or Transferable Skills - Used with people, information, or things (e.g.. organizing, managing, developing, communicating, etc.), expressed as verbs. </a:t>
            </a:r>
            <a:endParaRPr lang="en-US" dirty="0" smtClean="0"/>
          </a:p>
          <a:p>
            <a:endParaRPr lang="en-US" dirty="0"/>
          </a:p>
          <a:p>
            <a:r>
              <a:rPr lang="en-US" dirty="0" smtClean="0"/>
              <a:t>Adaptive </a:t>
            </a:r>
            <a:r>
              <a:rPr lang="en-US" dirty="0"/>
              <a:t>or Self-Management Skills - Personal characteristics (e.g., dependable, </a:t>
            </a:r>
            <a:r>
              <a:rPr lang="en-US" dirty="0" err="1"/>
              <a:t>teamplayer</a:t>
            </a:r>
            <a:r>
              <a:rPr lang="en-US" dirty="0"/>
              <a:t>, self-directed, punctual, etc.) expressed as adjectives. </a:t>
            </a:r>
            <a:endParaRPr lang="en-US" dirty="0" smtClean="0"/>
          </a:p>
          <a:p>
            <a:endParaRPr lang="en-US" dirty="0"/>
          </a:p>
          <a:p>
            <a:r>
              <a:rPr lang="en-US" dirty="0" smtClean="0"/>
              <a:t> </a:t>
            </a:r>
            <a:endParaRPr lang="en-US" dirty="0"/>
          </a:p>
        </p:txBody>
      </p:sp>
      <p:sp>
        <p:nvSpPr>
          <p:cNvPr id="5" name="Footer Placeholder 4"/>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3930969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I best answer behavior-based questions?</a:t>
            </a:r>
          </a:p>
        </p:txBody>
      </p:sp>
      <p:sp>
        <p:nvSpPr>
          <p:cNvPr id="3" name="Content Placeholder 2"/>
          <p:cNvSpPr>
            <a:spLocks noGrp="1"/>
          </p:cNvSpPr>
          <p:nvPr>
            <p:ph idx="1"/>
          </p:nvPr>
        </p:nvSpPr>
        <p:spPr/>
        <p:txBody>
          <a:bodyPr>
            <a:normAutofit fontScale="92500" lnSpcReduction="20000"/>
          </a:bodyPr>
          <a:lstStyle/>
          <a:p>
            <a:r>
              <a:rPr lang="en-US" dirty="0"/>
              <a:t>The </a:t>
            </a:r>
            <a:r>
              <a:rPr lang="en-US" b="1" dirty="0"/>
              <a:t>PAR technique</a:t>
            </a:r>
            <a:r>
              <a:rPr lang="en-US" dirty="0"/>
              <a:t> is a way to build strong answers to behavioral interviewing questions. The idea is to provide a specific example or “story” of how you have performed well on the job in the past. This can help the employer see how you might do a good job for them. </a:t>
            </a:r>
            <a:r>
              <a:rPr lang="en-US" b="1" dirty="0"/>
              <a:t>PAR</a:t>
            </a:r>
            <a:r>
              <a:rPr lang="en-US" dirty="0"/>
              <a:t> stands for Problem – Action – Result.</a:t>
            </a:r>
            <a:endParaRPr lang="en-US" dirty="0"/>
          </a:p>
          <a:p>
            <a:r>
              <a:rPr lang="en-US" dirty="0" smtClean="0"/>
              <a:t> </a:t>
            </a:r>
            <a:r>
              <a:rPr lang="en-US" dirty="0"/>
              <a:t>A complete answer to a behavior-based question must explain the task or problem for which you were responsible, the specific actions you took, and the results of your actions. Your answer must contain all of these components to be a PAR answer. Tell the interviewer a "story" (with a beginning, middle, and an end) about how you used a practical skill.</a:t>
            </a:r>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1093805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685" y="307731"/>
            <a:ext cx="9372600" cy="3416320"/>
          </a:xfrm>
          <a:prstGeom prst="rect">
            <a:avLst/>
          </a:prstGeom>
        </p:spPr>
        <p:txBody>
          <a:bodyPr wrap="square">
            <a:spAutoFit/>
          </a:bodyPr>
          <a:lstStyle/>
          <a:p>
            <a:endParaRPr lang="en-US" dirty="0" smtClean="0"/>
          </a:p>
          <a:p>
            <a:r>
              <a:rPr lang="en-US" dirty="0" smtClean="0"/>
              <a:t>Problem </a:t>
            </a:r>
            <a:r>
              <a:rPr lang="en-US" dirty="0"/>
              <a:t>(P) - Advertising revenue was falling off for the Daily News, and large numbers of long-term advertisers were not renewing contracts</a:t>
            </a:r>
            <a:r>
              <a:rPr lang="en-US" dirty="0" smtClean="0"/>
              <a:t>.</a:t>
            </a:r>
          </a:p>
          <a:p>
            <a:endParaRPr lang="en-US" dirty="0" smtClean="0"/>
          </a:p>
          <a:p>
            <a:r>
              <a:rPr lang="en-US" dirty="0" smtClean="0"/>
              <a:t> </a:t>
            </a:r>
            <a:r>
              <a:rPr lang="en-US" dirty="0"/>
              <a:t>Action (A) - I designed a new promotional packet to go with the rate sheet and compared the benefits of DN circulation with other ad media in the area. I also set up a special training session for the account executives with a College of Business professor who discussed competitive selling strategies. </a:t>
            </a:r>
            <a:endParaRPr lang="en-US" dirty="0" smtClean="0"/>
          </a:p>
          <a:p>
            <a:endParaRPr lang="en-US" dirty="0"/>
          </a:p>
          <a:p>
            <a:r>
              <a:rPr lang="en-US" dirty="0" smtClean="0"/>
              <a:t>Results </a:t>
            </a:r>
            <a:r>
              <a:rPr lang="en-US" dirty="0"/>
              <a:t>(R) - We signed contracts with fifteen former advertisers for daily ads, and five for special supplements. We increased our new advertisers by twenty percent (quantities are always good) over the same period last year.</a:t>
            </a:r>
          </a:p>
        </p:txBody>
      </p:sp>
      <p:sp>
        <p:nvSpPr>
          <p:cNvPr id="3" name="AutoShape 2" descr="Clipart Panda - Free Clipart Im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Clipart Panda - Free Clipart Imag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ooter Placeholder 6"/>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47642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star method in interviewing?</a:t>
            </a:r>
            <a:br>
              <a:rPr lang="en-US" dirty="0"/>
            </a:br>
            <a:endParaRPr lang="en-US" dirty="0"/>
          </a:p>
        </p:txBody>
      </p:sp>
      <p:sp>
        <p:nvSpPr>
          <p:cNvPr id="3" name="Content Placeholder 2"/>
          <p:cNvSpPr>
            <a:spLocks noGrp="1"/>
          </p:cNvSpPr>
          <p:nvPr>
            <p:ph idx="1"/>
          </p:nvPr>
        </p:nvSpPr>
        <p:spPr/>
        <p:txBody>
          <a:bodyPr/>
          <a:lstStyle/>
          <a:p>
            <a:r>
              <a:rPr lang="en-US" dirty="0" smtClean="0"/>
              <a:t>The</a:t>
            </a:r>
            <a:r>
              <a:rPr lang="en-US" dirty="0"/>
              <a:t> </a:t>
            </a:r>
            <a:r>
              <a:rPr lang="en-US" b="1" dirty="0"/>
              <a:t>STAR method</a:t>
            </a:r>
            <a:r>
              <a:rPr lang="en-US" dirty="0"/>
              <a:t> is a structured manner of responding to a behavioral-based </a:t>
            </a:r>
            <a:r>
              <a:rPr lang="en-US" b="1" dirty="0"/>
              <a:t>interview</a:t>
            </a:r>
            <a:r>
              <a:rPr lang="en-US" dirty="0"/>
              <a:t> question by discussing the specific situation, task, action, and result of the situation you are describing. Situation: Describe the situation that you were in or the task that you needed to accomplish.</a:t>
            </a:r>
          </a:p>
          <a:p>
            <a:endParaRPr lang="en-US" dirty="0"/>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59692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ow to Master the Star Method in Interviews - WizardSourc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77" y="70338"/>
            <a:ext cx="11825653" cy="6032989"/>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2289525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KNOCKOUT FACTORS Some reasons why applicants do not receive job offers or second interviews:</a:t>
            </a:r>
          </a:p>
        </p:txBody>
      </p:sp>
      <p:sp>
        <p:nvSpPr>
          <p:cNvPr id="3" name="Rectangle 2"/>
          <p:cNvSpPr/>
          <p:nvPr/>
        </p:nvSpPr>
        <p:spPr>
          <a:xfrm>
            <a:off x="1301262" y="2002559"/>
            <a:ext cx="7842738" cy="3970318"/>
          </a:xfrm>
          <a:prstGeom prst="rect">
            <a:avLst/>
          </a:prstGeom>
        </p:spPr>
        <p:txBody>
          <a:bodyPr wrap="square">
            <a:spAutoFit/>
          </a:bodyPr>
          <a:lstStyle/>
          <a:p>
            <a:r>
              <a:rPr lang="en-US" dirty="0" smtClean="0"/>
              <a:t>• </a:t>
            </a:r>
            <a:r>
              <a:rPr lang="en-US" dirty="0"/>
              <a:t>Inability to express oneself clearly - poor voice, diction, or grammar • Poor personal </a:t>
            </a:r>
            <a:r>
              <a:rPr lang="en-US" dirty="0" smtClean="0"/>
              <a:t>appearance</a:t>
            </a:r>
          </a:p>
          <a:p>
            <a:r>
              <a:rPr lang="en-US" dirty="0" smtClean="0"/>
              <a:t>• </a:t>
            </a:r>
            <a:r>
              <a:rPr lang="en-US" dirty="0"/>
              <a:t>Not prepared for interview no research on the </a:t>
            </a:r>
            <a:r>
              <a:rPr lang="en-US" dirty="0" smtClean="0"/>
              <a:t>organization</a:t>
            </a:r>
          </a:p>
          <a:p>
            <a:r>
              <a:rPr lang="en-US" dirty="0" smtClean="0"/>
              <a:t>• </a:t>
            </a:r>
            <a:r>
              <a:rPr lang="en-US" dirty="0"/>
              <a:t>Overbearing overaggressive, conceited, "</a:t>
            </a:r>
            <a:r>
              <a:rPr lang="en-US" dirty="0" smtClean="0"/>
              <a:t>know-it-all“</a:t>
            </a:r>
          </a:p>
          <a:p>
            <a:r>
              <a:rPr lang="en-US" dirty="0" smtClean="0"/>
              <a:t>•  Uncertainty </a:t>
            </a:r>
            <a:r>
              <a:rPr lang="en-US" dirty="0"/>
              <a:t>about future goals and career plans </a:t>
            </a:r>
            <a:endParaRPr lang="en-US" dirty="0" smtClean="0"/>
          </a:p>
          <a:p>
            <a:r>
              <a:rPr lang="en-US" dirty="0" smtClean="0"/>
              <a:t>• </a:t>
            </a:r>
            <a:r>
              <a:rPr lang="en-US" dirty="0"/>
              <a:t>Lack of interest and enthusiasm - passive, </a:t>
            </a:r>
            <a:r>
              <a:rPr lang="en-US" dirty="0" smtClean="0"/>
              <a:t>indifferent</a:t>
            </a:r>
          </a:p>
          <a:p>
            <a:r>
              <a:rPr lang="en-US" dirty="0" smtClean="0"/>
              <a:t>• </a:t>
            </a:r>
            <a:r>
              <a:rPr lang="en-US" dirty="0"/>
              <a:t>Asks no or poor questions about the </a:t>
            </a:r>
            <a:r>
              <a:rPr lang="en-US" dirty="0" smtClean="0"/>
              <a:t>position</a:t>
            </a:r>
          </a:p>
          <a:p>
            <a:r>
              <a:rPr lang="en-US" dirty="0" smtClean="0"/>
              <a:t>• </a:t>
            </a:r>
            <a:r>
              <a:rPr lang="en-US" dirty="0"/>
              <a:t>Lack of confidence - nervousness, fails to look interviewer in the eye Poor scholastic record - just got by </a:t>
            </a:r>
            <a:endParaRPr lang="en-US" dirty="0" smtClean="0"/>
          </a:p>
          <a:p>
            <a:r>
              <a:rPr lang="en-US" dirty="0" smtClean="0"/>
              <a:t>• </a:t>
            </a:r>
            <a:r>
              <a:rPr lang="en-US" dirty="0"/>
              <a:t>Unwillingness to start at the bottom - expects too much, too </a:t>
            </a:r>
            <a:r>
              <a:rPr lang="en-US" dirty="0" smtClean="0"/>
              <a:t>soon</a:t>
            </a:r>
          </a:p>
          <a:p>
            <a:r>
              <a:rPr lang="en-US" dirty="0" smtClean="0"/>
              <a:t> </a:t>
            </a:r>
            <a:r>
              <a:rPr lang="en-US" dirty="0"/>
              <a:t>• Speaking derogatorily about former employers, supervisors, or other people </a:t>
            </a:r>
            <a:endParaRPr lang="en-US" dirty="0" smtClean="0"/>
          </a:p>
          <a:p>
            <a:r>
              <a:rPr lang="en-US" dirty="0" smtClean="0"/>
              <a:t>• </a:t>
            </a:r>
            <a:r>
              <a:rPr lang="en-US" dirty="0"/>
              <a:t>Lack of maturity, courtesy, and tact</a:t>
            </a:r>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415897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Practice, Practice!!!</a:t>
            </a:r>
          </a:p>
        </p:txBody>
      </p:sp>
      <p:sp>
        <p:nvSpPr>
          <p:cNvPr id="3" name="Rectangle 2"/>
          <p:cNvSpPr/>
          <p:nvPr/>
        </p:nvSpPr>
        <p:spPr>
          <a:xfrm>
            <a:off x="1130270" y="1890346"/>
            <a:ext cx="8013730" cy="2585323"/>
          </a:xfrm>
          <a:prstGeom prst="rect">
            <a:avLst/>
          </a:prstGeom>
        </p:spPr>
        <p:txBody>
          <a:bodyPr wrap="square">
            <a:spAutoFit/>
          </a:bodyPr>
          <a:lstStyle/>
          <a:p>
            <a:r>
              <a:rPr lang="en-US" dirty="0" smtClean="0"/>
              <a:t>Many </a:t>
            </a:r>
            <a:r>
              <a:rPr lang="en-US" dirty="0"/>
              <a:t>interview questions are predictable and can be anticipated prior to the interview. </a:t>
            </a:r>
            <a:endParaRPr lang="en-US" dirty="0" smtClean="0"/>
          </a:p>
          <a:p>
            <a:r>
              <a:rPr lang="en-US" dirty="0" smtClean="0"/>
              <a:t>Practice </a:t>
            </a:r>
            <a:r>
              <a:rPr lang="en-US" dirty="0"/>
              <a:t>speaking out loud in front of a mirror, into a tape recorder, or with a friend. </a:t>
            </a:r>
            <a:endParaRPr lang="en-US" dirty="0" smtClean="0"/>
          </a:p>
          <a:p>
            <a:r>
              <a:rPr lang="en-US" dirty="0" smtClean="0"/>
              <a:t>You </a:t>
            </a:r>
            <a:r>
              <a:rPr lang="en-US" dirty="0"/>
              <a:t>can also predict "job-specific" questions by analyzing the job description—duties, responsibilities, and skills of the </a:t>
            </a:r>
            <a:r>
              <a:rPr lang="en-US" dirty="0" smtClean="0"/>
              <a:t>position.</a:t>
            </a:r>
          </a:p>
          <a:p>
            <a:endParaRPr lang="en-US" dirty="0"/>
          </a:p>
          <a:p>
            <a:r>
              <a:rPr lang="en-US" dirty="0" smtClean="0"/>
              <a:t> </a:t>
            </a:r>
            <a:r>
              <a:rPr lang="en-US" dirty="0"/>
              <a:t>Do not memorize your responses, but instead outline the key points that you want to stress.</a:t>
            </a:r>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2288457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FINAL </a:t>
            </a:r>
            <a:r>
              <a:rPr lang="en-US" dirty="0" smtClean="0"/>
              <a:t>COMMENTS….. </a:t>
            </a:r>
            <a:r>
              <a:rPr lang="en-US" dirty="0"/>
              <a:t>Be </a:t>
            </a:r>
            <a:r>
              <a:rPr lang="en-US" dirty="0" smtClean="0"/>
              <a:t>yourself!</a:t>
            </a:r>
            <a:endParaRPr lang="en-US" dirty="0"/>
          </a:p>
        </p:txBody>
      </p:sp>
      <p:sp>
        <p:nvSpPr>
          <p:cNvPr id="3" name="Rectangle 2"/>
          <p:cNvSpPr/>
          <p:nvPr/>
        </p:nvSpPr>
        <p:spPr>
          <a:xfrm>
            <a:off x="624254" y="2136339"/>
            <a:ext cx="8519746" cy="2308324"/>
          </a:xfrm>
          <a:prstGeom prst="rect">
            <a:avLst/>
          </a:prstGeom>
        </p:spPr>
        <p:txBody>
          <a:bodyPr wrap="square">
            <a:spAutoFit/>
          </a:bodyPr>
          <a:lstStyle/>
          <a:p>
            <a:r>
              <a:rPr lang="en-US" dirty="0" smtClean="0"/>
              <a:t>There </a:t>
            </a:r>
            <a:r>
              <a:rPr lang="en-US" dirty="0"/>
              <a:t>is no special formula for excelling in a job interview. Your personality and background may appeal to some employers and not to others</a:t>
            </a:r>
            <a:r>
              <a:rPr lang="en-US" dirty="0" smtClean="0"/>
              <a:t>.</a:t>
            </a:r>
          </a:p>
          <a:p>
            <a:endParaRPr lang="en-US" dirty="0"/>
          </a:p>
          <a:p>
            <a:r>
              <a:rPr lang="en-US" dirty="0" smtClean="0"/>
              <a:t> </a:t>
            </a:r>
            <a:r>
              <a:rPr lang="en-US" dirty="0"/>
              <a:t>It is to your advantage to be yourself, rather than try to mold yourself to fit an image you think will appeal to an employer. </a:t>
            </a:r>
            <a:endParaRPr lang="en-US" dirty="0" smtClean="0"/>
          </a:p>
          <a:p>
            <a:endParaRPr lang="en-US" dirty="0"/>
          </a:p>
          <a:p>
            <a:r>
              <a:rPr lang="en-US" dirty="0" smtClean="0"/>
              <a:t>After </a:t>
            </a:r>
            <a:r>
              <a:rPr lang="en-US" dirty="0"/>
              <a:t>all, you want to find a position and employer that is compatible with "who you are" and your career objectives.</a:t>
            </a:r>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3220575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Thank You For Listening , Png Download - Thank You For Listening,  Transparent Png , Transparent Png Image - PNGi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884" y="114300"/>
            <a:ext cx="11878407" cy="5943601"/>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158127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INTERVIEW</a:t>
            </a:r>
          </a:p>
        </p:txBody>
      </p:sp>
      <p:sp>
        <p:nvSpPr>
          <p:cNvPr id="3" name="Content Placeholder 2"/>
          <p:cNvSpPr>
            <a:spLocks noGrp="1"/>
          </p:cNvSpPr>
          <p:nvPr>
            <p:ph idx="1"/>
          </p:nvPr>
        </p:nvSpPr>
        <p:spPr/>
        <p:txBody>
          <a:bodyPr>
            <a:normAutofit lnSpcReduction="10000"/>
          </a:bodyPr>
          <a:lstStyle/>
          <a:p>
            <a:r>
              <a:rPr lang="en-US" dirty="0" smtClean="0"/>
              <a:t>The </a:t>
            </a:r>
            <a:r>
              <a:rPr lang="en-US" dirty="0"/>
              <a:t>interview is a conversation in which you and an employer exchange information. Your objective is to get an offer of a job, and the employer's objective is to find out the following: </a:t>
            </a:r>
            <a:endParaRPr lang="en-US" dirty="0" smtClean="0"/>
          </a:p>
          <a:p>
            <a:r>
              <a:rPr lang="en-US" dirty="0" smtClean="0"/>
              <a:t> </a:t>
            </a:r>
            <a:r>
              <a:rPr lang="en-US" dirty="0"/>
              <a:t>What you have to offer (your skills, abilities, basic knowledge). </a:t>
            </a:r>
            <a:endParaRPr lang="en-US" dirty="0" smtClean="0"/>
          </a:p>
          <a:p>
            <a:r>
              <a:rPr lang="en-US" dirty="0" smtClean="0"/>
              <a:t> </a:t>
            </a:r>
            <a:r>
              <a:rPr lang="en-US" dirty="0"/>
              <a:t>Who you are (your personality, character, interests). </a:t>
            </a:r>
            <a:endParaRPr lang="en-US" dirty="0" smtClean="0"/>
          </a:p>
          <a:p>
            <a:r>
              <a:rPr lang="en-US" dirty="0" smtClean="0"/>
              <a:t> </a:t>
            </a:r>
            <a:r>
              <a:rPr lang="en-US" dirty="0"/>
              <a:t>Why you should be hired (you have what they are seeking). The interviewer will try to determine whether you will be an asset to the </a:t>
            </a:r>
            <a:r>
              <a:rPr lang="en-US" dirty="0" smtClean="0"/>
              <a:t>organization.</a:t>
            </a:r>
            <a:endParaRPr lang="en-US" dirty="0"/>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111887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Goal is……</a:t>
            </a:r>
            <a:endParaRPr lang="en-US" dirty="0"/>
          </a:p>
        </p:txBody>
      </p:sp>
      <p:sp>
        <p:nvSpPr>
          <p:cNvPr id="3" name="Content Placeholder 2"/>
          <p:cNvSpPr>
            <a:spLocks noGrp="1"/>
          </p:cNvSpPr>
          <p:nvPr>
            <p:ph idx="1"/>
          </p:nvPr>
        </p:nvSpPr>
        <p:spPr/>
        <p:txBody>
          <a:bodyPr/>
          <a:lstStyle/>
          <a:p>
            <a:r>
              <a:rPr lang="en-US" dirty="0" smtClean="0"/>
              <a:t>To present </a:t>
            </a:r>
            <a:r>
              <a:rPr lang="en-US" dirty="0"/>
              <a:t>yourself as the best candidate for the position and also to learn more about the position and the </a:t>
            </a:r>
            <a:r>
              <a:rPr lang="en-US" dirty="0" smtClean="0"/>
              <a:t>organization </a:t>
            </a:r>
            <a:r>
              <a:rPr lang="en-US" dirty="0"/>
              <a:t>to determine whether both are well suited for you and your career goals. </a:t>
            </a:r>
            <a:endParaRPr lang="en-US" dirty="0" smtClean="0"/>
          </a:p>
          <a:p>
            <a:r>
              <a:rPr lang="en-US" dirty="0" smtClean="0"/>
              <a:t>Note- </a:t>
            </a:r>
            <a:r>
              <a:rPr lang="en-US" dirty="0"/>
              <a:t>the interview is a two-way discussion rather than an interrogation, as it is often perceived to </a:t>
            </a:r>
            <a:r>
              <a:rPr lang="en-US" dirty="0" smtClean="0"/>
              <a:t>be.</a:t>
            </a:r>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171702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THE INTERVIEW</a:t>
            </a:r>
          </a:p>
        </p:txBody>
      </p:sp>
      <p:sp>
        <p:nvSpPr>
          <p:cNvPr id="3" name="Content Placeholder 2"/>
          <p:cNvSpPr>
            <a:spLocks noGrp="1"/>
          </p:cNvSpPr>
          <p:nvPr>
            <p:ph idx="1"/>
          </p:nvPr>
        </p:nvSpPr>
        <p:spPr/>
        <p:txBody>
          <a:bodyPr/>
          <a:lstStyle/>
          <a:p>
            <a:r>
              <a:rPr lang="en-US" dirty="0" smtClean="0"/>
              <a:t>You </a:t>
            </a:r>
            <a:r>
              <a:rPr lang="en-US" dirty="0"/>
              <a:t>need to get your goals in focus. You need to know what you want, where you want to be, who can employ you and, most importantly, why you will be good at the job you seek. If you are undecided or unsure about the jobs that best match your skills, interests, and background, take time now to assess yourself and explore various career fields. It is very difficult and can be frustrating to conduct a job search if you are unsure about your career options.</a:t>
            </a:r>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2694040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Yourself</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Most </a:t>
            </a:r>
            <a:r>
              <a:rPr lang="en-US" dirty="0"/>
              <a:t>interviews include questions regarding your qualifications, education</a:t>
            </a:r>
            <a:r>
              <a:rPr lang="en-US" dirty="0" smtClean="0"/>
              <a:t>, </a:t>
            </a:r>
            <a:r>
              <a:rPr lang="en-US" dirty="0"/>
              <a:t>community activities, prior work experience, personal characteristics, skills, and career interests. To prepare for answering questions about yourself, think about the following questions: </a:t>
            </a:r>
            <a:endParaRPr lang="en-US" dirty="0" smtClean="0"/>
          </a:p>
          <a:p>
            <a:r>
              <a:rPr lang="en-US" dirty="0" smtClean="0"/>
              <a:t>Which </a:t>
            </a:r>
            <a:r>
              <a:rPr lang="en-US" dirty="0"/>
              <a:t>personality characteristics and skills do I want to talk about? </a:t>
            </a:r>
            <a:endParaRPr lang="en-US" dirty="0" smtClean="0"/>
          </a:p>
          <a:p>
            <a:r>
              <a:rPr lang="en-US" dirty="0" smtClean="0"/>
              <a:t> </a:t>
            </a:r>
            <a:r>
              <a:rPr lang="en-US" dirty="0"/>
              <a:t>What job experiences are most relevant to this position? </a:t>
            </a:r>
            <a:endParaRPr lang="en-US" dirty="0" smtClean="0"/>
          </a:p>
          <a:p>
            <a:r>
              <a:rPr lang="en-US" dirty="0" smtClean="0"/>
              <a:t> </a:t>
            </a:r>
            <a:r>
              <a:rPr lang="en-US" dirty="0"/>
              <a:t>What did I gain from my college education? </a:t>
            </a:r>
            <a:endParaRPr lang="en-US" dirty="0" smtClean="0"/>
          </a:p>
          <a:p>
            <a:r>
              <a:rPr lang="en-US" dirty="0" smtClean="0"/>
              <a:t>Focus </a:t>
            </a:r>
            <a:r>
              <a:rPr lang="en-US" dirty="0"/>
              <a:t>on those experiences that best sell you for the position for which you are </a:t>
            </a:r>
            <a:r>
              <a:rPr lang="en-US" dirty="0" smtClean="0"/>
              <a:t>interviewing.</a:t>
            </a:r>
          </a:p>
          <a:p>
            <a:r>
              <a:rPr lang="en-US" dirty="0" smtClean="0"/>
              <a:t>Identify your </a:t>
            </a:r>
            <a:r>
              <a:rPr lang="en-US" dirty="0"/>
              <a:t>three main strengths. Be able to cite specific examples and apply these strengths directly to the requirements of the position you are seeking. You should also be prepared to state the reasons why you should be hired, what you have to offer the employer, and your interests in the position.</a:t>
            </a:r>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4234193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the Position</a:t>
            </a:r>
          </a:p>
        </p:txBody>
      </p:sp>
      <p:sp>
        <p:nvSpPr>
          <p:cNvPr id="3" name="Content Placeholder 2"/>
          <p:cNvSpPr>
            <a:spLocks noGrp="1"/>
          </p:cNvSpPr>
          <p:nvPr>
            <p:ph idx="1"/>
          </p:nvPr>
        </p:nvSpPr>
        <p:spPr/>
        <p:txBody>
          <a:bodyPr/>
          <a:lstStyle/>
          <a:p>
            <a:r>
              <a:rPr lang="en-US" dirty="0" smtClean="0"/>
              <a:t>Analyze </a:t>
            </a:r>
            <a:r>
              <a:rPr lang="en-US" dirty="0"/>
              <a:t>the job description and how your background, skills, and experience apply to the position</a:t>
            </a:r>
            <a:r>
              <a:rPr lang="en-US" dirty="0" smtClean="0"/>
              <a:t>.</a:t>
            </a:r>
          </a:p>
          <a:p>
            <a:r>
              <a:rPr lang="en-US" dirty="0" smtClean="0"/>
              <a:t> </a:t>
            </a:r>
            <a:r>
              <a:rPr lang="en-US" dirty="0"/>
              <a:t>Evaluate your interest in this career field and be able to verbalize it. If the job description is limited, research similar jobs in similar companies and look up information on the job title in various career information resources, such as the O*Net. </a:t>
            </a:r>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2943206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Research the Employer and Industry</a:t>
            </a:r>
            <a:br>
              <a:rPr lang="en-US" dirty="0">
                <a:solidFill>
                  <a:prstClr val="black"/>
                </a:solidFill>
              </a:rPr>
            </a:br>
            <a:r>
              <a:rPr lang="en-US" sz="1000" dirty="0">
                <a:solidFill>
                  <a:prstClr val="black"/>
                </a:solidFill>
              </a:rPr>
              <a:t>It is important to learn as much as you can about the employer before you interview. By adequately researching the organization, you will have a much better chance of creating a positive impression. The following questions can help guide your research: </a:t>
            </a:r>
            <a:endParaRPr lang="en-US" dirty="0"/>
          </a:p>
        </p:txBody>
      </p:sp>
      <p:sp>
        <p:nvSpPr>
          <p:cNvPr id="3" name="Content Placeholder 2"/>
          <p:cNvSpPr>
            <a:spLocks noGrp="1"/>
          </p:cNvSpPr>
          <p:nvPr>
            <p:ph sz="half" idx="1"/>
          </p:nvPr>
        </p:nvSpPr>
        <p:spPr/>
        <p:txBody>
          <a:bodyPr/>
          <a:lstStyle/>
          <a:p>
            <a:pPr lvl="0">
              <a:buClr>
                <a:srgbClr val="415588"/>
              </a:buClr>
            </a:pPr>
            <a:r>
              <a:rPr lang="en-US" sz="1100" dirty="0">
                <a:solidFill>
                  <a:prstClr val="black"/>
                </a:solidFill>
              </a:rPr>
              <a:t> What are the organization's philosophy and goals?</a:t>
            </a:r>
          </a:p>
          <a:p>
            <a:pPr lvl="0">
              <a:buClr>
                <a:srgbClr val="415588"/>
              </a:buClr>
            </a:pPr>
            <a:r>
              <a:rPr lang="en-US" sz="1100" dirty="0">
                <a:solidFill>
                  <a:prstClr val="black"/>
                </a:solidFill>
              </a:rPr>
              <a:t>  What are the size and structure of the organization? </a:t>
            </a:r>
          </a:p>
          <a:p>
            <a:pPr lvl="0">
              <a:buClr>
                <a:srgbClr val="415588"/>
              </a:buClr>
            </a:pPr>
            <a:r>
              <a:rPr lang="en-US" sz="1100" dirty="0">
                <a:solidFill>
                  <a:prstClr val="black"/>
                </a:solidFill>
              </a:rPr>
              <a:t> What are the organization's products and services? </a:t>
            </a:r>
          </a:p>
          <a:p>
            <a:pPr lvl="0">
              <a:buClr>
                <a:srgbClr val="415588"/>
              </a:buClr>
            </a:pPr>
            <a:r>
              <a:rPr lang="en-US" sz="1100" dirty="0">
                <a:solidFill>
                  <a:prstClr val="black"/>
                </a:solidFill>
              </a:rPr>
              <a:t> What is the organization known for? </a:t>
            </a:r>
          </a:p>
          <a:p>
            <a:pPr lvl="0">
              <a:buClr>
                <a:srgbClr val="415588"/>
              </a:buClr>
            </a:pPr>
            <a:r>
              <a:rPr lang="en-US" sz="1100" dirty="0">
                <a:solidFill>
                  <a:prstClr val="black"/>
                </a:solidFill>
              </a:rPr>
              <a:t>What are the geographical locations of its plants, stores, or sales outlets? </a:t>
            </a:r>
          </a:p>
          <a:p>
            <a:pPr marL="0" lvl="0" indent="0">
              <a:buClr>
                <a:srgbClr val="415588"/>
              </a:buClr>
              <a:buNone/>
            </a:pPr>
            <a:endParaRPr lang="en-US" sz="1100" dirty="0">
              <a:solidFill>
                <a:prstClr val="black"/>
              </a:solidFill>
            </a:endParaRPr>
          </a:p>
          <a:p>
            <a:endParaRPr lang="en-US" dirty="0"/>
          </a:p>
        </p:txBody>
      </p:sp>
      <p:sp>
        <p:nvSpPr>
          <p:cNvPr id="4" name="Content Placeholder 3"/>
          <p:cNvSpPr>
            <a:spLocks noGrp="1"/>
          </p:cNvSpPr>
          <p:nvPr>
            <p:ph sz="half" idx="2"/>
          </p:nvPr>
        </p:nvSpPr>
        <p:spPr>
          <a:xfrm>
            <a:off x="6163408" y="2017343"/>
            <a:ext cx="4573279" cy="3329906"/>
          </a:xfrm>
        </p:spPr>
        <p:txBody>
          <a:bodyPr/>
          <a:lstStyle/>
          <a:p>
            <a:pPr lvl="0">
              <a:buClr>
                <a:srgbClr val="415588"/>
              </a:buClr>
            </a:pPr>
            <a:r>
              <a:rPr lang="en-US" sz="1100" dirty="0">
                <a:solidFill>
                  <a:prstClr val="black"/>
                </a:solidFill>
              </a:rPr>
              <a:t>How well is the organization doing? (growth patterns) </a:t>
            </a:r>
          </a:p>
          <a:p>
            <a:pPr lvl="0">
              <a:buClr>
                <a:srgbClr val="415588"/>
              </a:buClr>
            </a:pPr>
            <a:r>
              <a:rPr lang="en-US" sz="1100" dirty="0">
                <a:solidFill>
                  <a:prstClr val="black"/>
                </a:solidFill>
              </a:rPr>
              <a:t> Who are the organization's clientele or customers and major competitors? </a:t>
            </a:r>
          </a:p>
          <a:p>
            <a:pPr lvl="0">
              <a:buClr>
                <a:srgbClr val="415588"/>
              </a:buClr>
            </a:pPr>
            <a:r>
              <a:rPr lang="en-US" sz="1100" dirty="0">
                <a:solidFill>
                  <a:prstClr val="black"/>
                </a:solidFill>
              </a:rPr>
              <a:t> What are the organization's entry-level positions and career paths? </a:t>
            </a:r>
          </a:p>
          <a:p>
            <a:pPr lvl="0">
              <a:buClr>
                <a:srgbClr val="415588"/>
              </a:buClr>
            </a:pPr>
            <a:r>
              <a:rPr lang="en-US" sz="1100" dirty="0">
                <a:solidFill>
                  <a:prstClr val="black"/>
                </a:solidFill>
              </a:rPr>
              <a:t> What type of training does the organization offer its employees</a:t>
            </a:r>
            <a:r>
              <a:rPr lang="en-US" sz="1100" dirty="0" smtClean="0">
                <a:solidFill>
                  <a:prstClr val="black"/>
                </a:solidFill>
              </a:rPr>
              <a:t>?</a:t>
            </a:r>
          </a:p>
          <a:p>
            <a:pPr marL="0" lvl="0" indent="0">
              <a:buClr>
                <a:srgbClr val="415588"/>
              </a:buClr>
              <a:buNone/>
            </a:pPr>
            <a:endParaRPr lang="en-US" dirty="0"/>
          </a:p>
        </p:txBody>
      </p:sp>
      <p:sp>
        <p:nvSpPr>
          <p:cNvPr id="7" name="Footer Placeholder 6"/>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3091494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Types of Interviews - Executive Search - Boyd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09" y="176636"/>
            <a:ext cx="11913576" cy="5959913"/>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2950877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02124"/>
                </a:solidFill>
                <a:latin typeface="Google Sans"/>
              </a:rPr>
              <a:t>How to Prepare for a Video Interview</a:t>
            </a:r>
            <a:r>
              <a:rPr lang="en-US" dirty="0">
                <a:solidFill>
                  <a:srgbClr val="202124"/>
                </a:solidFill>
                <a:latin typeface="Google Sans"/>
              </a:rPr>
              <a:t/>
            </a:r>
            <a:br>
              <a:rPr lang="en-US" dirty="0">
                <a:solidFill>
                  <a:srgbClr val="202124"/>
                </a:solidFill>
                <a:latin typeface="Google Sans"/>
              </a:rPr>
            </a:br>
            <a:endParaRPr lang="en-US" dirty="0"/>
          </a:p>
        </p:txBody>
      </p:sp>
      <p:sp>
        <p:nvSpPr>
          <p:cNvPr id="3" name="Rectangle 2"/>
          <p:cNvSpPr/>
          <p:nvPr/>
        </p:nvSpPr>
        <p:spPr>
          <a:xfrm>
            <a:off x="457201" y="1872762"/>
            <a:ext cx="8686800" cy="3416320"/>
          </a:xfrm>
          <a:prstGeom prst="rect">
            <a:avLst/>
          </a:prstGeom>
        </p:spPr>
        <p:txBody>
          <a:bodyPr wrap="square">
            <a:spAutoFit/>
          </a:bodyPr>
          <a:lstStyle/>
          <a:p>
            <a:pPr>
              <a:buFont typeface="+mj-lt"/>
              <a:buAutoNum type="arabicPeriod"/>
            </a:pPr>
            <a:r>
              <a:rPr lang="en-US" dirty="0" smtClean="0">
                <a:solidFill>
                  <a:srgbClr val="202124"/>
                </a:solidFill>
                <a:latin typeface="Roboto"/>
              </a:rPr>
              <a:t>Test </a:t>
            </a:r>
            <a:r>
              <a:rPr lang="en-US" dirty="0">
                <a:solidFill>
                  <a:srgbClr val="202124"/>
                </a:solidFill>
                <a:latin typeface="Roboto"/>
              </a:rPr>
              <a:t>Your Technology. </a:t>
            </a:r>
          </a:p>
          <a:p>
            <a:pPr>
              <a:buFont typeface="+mj-lt"/>
              <a:buAutoNum type="arabicPeriod"/>
            </a:pPr>
            <a:r>
              <a:rPr lang="en-US" dirty="0" smtClean="0">
                <a:solidFill>
                  <a:srgbClr val="202124"/>
                </a:solidFill>
                <a:latin typeface="Roboto"/>
              </a:rPr>
              <a:t> Keep </a:t>
            </a:r>
            <a:r>
              <a:rPr lang="en-US" dirty="0">
                <a:solidFill>
                  <a:srgbClr val="202124"/>
                </a:solidFill>
                <a:latin typeface="Roboto"/>
              </a:rPr>
              <a:t>Your </a:t>
            </a:r>
            <a:r>
              <a:rPr lang="en-US" b="1" dirty="0">
                <a:solidFill>
                  <a:srgbClr val="202124"/>
                </a:solidFill>
                <a:latin typeface="Roboto"/>
              </a:rPr>
              <a:t>Virtual</a:t>
            </a:r>
            <a:r>
              <a:rPr lang="en-US" dirty="0">
                <a:solidFill>
                  <a:srgbClr val="202124"/>
                </a:solidFill>
                <a:latin typeface="Roboto"/>
              </a:rPr>
              <a:t> Identity Professional. </a:t>
            </a:r>
          </a:p>
          <a:p>
            <a:pPr>
              <a:buFont typeface="+mj-lt"/>
              <a:buAutoNum type="arabicPeriod"/>
            </a:pPr>
            <a:r>
              <a:rPr lang="en-US" dirty="0" smtClean="0">
                <a:solidFill>
                  <a:srgbClr val="202124"/>
                </a:solidFill>
                <a:latin typeface="Roboto"/>
              </a:rPr>
              <a:t> Dress </a:t>
            </a:r>
            <a:r>
              <a:rPr lang="en-US" dirty="0">
                <a:solidFill>
                  <a:srgbClr val="202124"/>
                </a:solidFill>
                <a:latin typeface="Roboto"/>
              </a:rPr>
              <a:t>for Success. </a:t>
            </a:r>
          </a:p>
          <a:p>
            <a:pPr>
              <a:buFont typeface="+mj-lt"/>
              <a:buAutoNum type="arabicPeriod"/>
            </a:pPr>
            <a:r>
              <a:rPr lang="en-US" dirty="0" smtClean="0">
                <a:solidFill>
                  <a:srgbClr val="202124"/>
                </a:solidFill>
                <a:latin typeface="Roboto"/>
              </a:rPr>
              <a:t> Create </a:t>
            </a:r>
            <a:r>
              <a:rPr lang="en-US" dirty="0">
                <a:solidFill>
                  <a:srgbClr val="202124"/>
                </a:solidFill>
                <a:latin typeface="Roboto"/>
              </a:rPr>
              <a:t>a Set. </a:t>
            </a:r>
          </a:p>
          <a:p>
            <a:pPr>
              <a:buFont typeface="+mj-lt"/>
              <a:buAutoNum type="arabicPeriod"/>
            </a:pPr>
            <a:r>
              <a:rPr lang="en-US" dirty="0" smtClean="0">
                <a:solidFill>
                  <a:srgbClr val="202124"/>
                </a:solidFill>
                <a:latin typeface="Roboto"/>
              </a:rPr>
              <a:t> Monitor </a:t>
            </a:r>
            <a:r>
              <a:rPr lang="en-US" dirty="0">
                <a:solidFill>
                  <a:srgbClr val="202124"/>
                </a:solidFill>
                <a:latin typeface="Roboto"/>
              </a:rPr>
              <a:t>Your Body Language. </a:t>
            </a:r>
          </a:p>
          <a:p>
            <a:pPr>
              <a:buFont typeface="+mj-lt"/>
              <a:buAutoNum type="arabicPeriod"/>
            </a:pPr>
            <a:r>
              <a:rPr lang="en-US" dirty="0" smtClean="0">
                <a:solidFill>
                  <a:srgbClr val="202124"/>
                </a:solidFill>
                <a:latin typeface="Roboto"/>
              </a:rPr>
              <a:t> Rid </a:t>
            </a:r>
            <a:r>
              <a:rPr lang="en-US" dirty="0">
                <a:solidFill>
                  <a:srgbClr val="202124"/>
                </a:solidFill>
                <a:latin typeface="Roboto"/>
              </a:rPr>
              <a:t>Yourself of Distractions</a:t>
            </a:r>
            <a:r>
              <a:rPr lang="en-US" dirty="0" smtClean="0">
                <a:solidFill>
                  <a:srgbClr val="202124"/>
                </a:solidFill>
                <a:latin typeface="Roboto"/>
              </a:rPr>
              <a:t>.</a:t>
            </a:r>
            <a:endParaRPr lang="en-US" dirty="0">
              <a:solidFill>
                <a:srgbClr val="202124"/>
              </a:solidFill>
              <a:latin typeface="Roboto"/>
            </a:endParaRPr>
          </a:p>
          <a:p>
            <a:pPr>
              <a:buFont typeface="+mj-lt"/>
              <a:buAutoNum type="arabicPeriod"/>
            </a:pPr>
            <a:r>
              <a:rPr lang="en-US" dirty="0" smtClean="0">
                <a:solidFill>
                  <a:srgbClr val="202124"/>
                </a:solidFill>
                <a:latin typeface="Roboto"/>
              </a:rPr>
              <a:t> Practice </a:t>
            </a:r>
            <a:r>
              <a:rPr lang="en-US" dirty="0">
                <a:solidFill>
                  <a:srgbClr val="202124"/>
                </a:solidFill>
                <a:latin typeface="Roboto"/>
              </a:rPr>
              <a:t>Answers to Common </a:t>
            </a:r>
            <a:r>
              <a:rPr lang="en-US" b="1" dirty="0">
                <a:solidFill>
                  <a:srgbClr val="202124"/>
                </a:solidFill>
                <a:latin typeface="Roboto"/>
              </a:rPr>
              <a:t>Interview</a:t>
            </a:r>
            <a:r>
              <a:rPr lang="en-US" dirty="0">
                <a:solidFill>
                  <a:srgbClr val="202124"/>
                </a:solidFill>
                <a:latin typeface="Roboto"/>
              </a:rPr>
              <a:t> Questions</a:t>
            </a:r>
            <a:r>
              <a:rPr lang="en-US" dirty="0" smtClean="0">
                <a:solidFill>
                  <a:srgbClr val="202124"/>
                </a:solidFill>
                <a:latin typeface="Roboto"/>
              </a:rPr>
              <a:t>.</a:t>
            </a:r>
            <a:endParaRPr lang="en-US" dirty="0">
              <a:solidFill>
                <a:srgbClr val="202124"/>
              </a:solidFill>
              <a:latin typeface="Roboto"/>
            </a:endParaRPr>
          </a:p>
          <a:p>
            <a:pPr>
              <a:buFont typeface="+mj-lt"/>
              <a:buAutoNum type="arabicPeriod"/>
            </a:pPr>
            <a:r>
              <a:rPr lang="en-US" dirty="0" smtClean="0">
                <a:solidFill>
                  <a:srgbClr val="202124"/>
                </a:solidFill>
                <a:latin typeface="Roboto"/>
              </a:rPr>
              <a:t> Don't </a:t>
            </a:r>
            <a:r>
              <a:rPr lang="en-US" dirty="0">
                <a:solidFill>
                  <a:srgbClr val="202124"/>
                </a:solidFill>
                <a:latin typeface="Roboto"/>
              </a:rPr>
              <a:t>Forget to Follow Up</a:t>
            </a:r>
            <a:r>
              <a:rPr lang="en-US" dirty="0" smtClean="0">
                <a:solidFill>
                  <a:srgbClr val="202124"/>
                </a:solidFill>
                <a:latin typeface="Roboto"/>
              </a:rPr>
              <a:t>.</a:t>
            </a:r>
          </a:p>
          <a:p>
            <a:pPr>
              <a:buFont typeface="+mj-lt"/>
              <a:buAutoNum type="arabicPeriod"/>
            </a:pPr>
            <a:endParaRPr lang="en-US" b="0" i="0" dirty="0">
              <a:solidFill>
                <a:srgbClr val="202124"/>
              </a:solidFill>
              <a:effectLst/>
              <a:latin typeface="Roboto"/>
            </a:endParaRPr>
          </a:p>
          <a:p>
            <a:r>
              <a:rPr lang="en-US" dirty="0" err="1"/>
              <a:t>HireVue</a:t>
            </a:r>
            <a:r>
              <a:rPr lang="en-US" dirty="0"/>
              <a:t> Video Interview: 5 MISTAKES You Need to </a:t>
            </a:r>
            <a:r>
              <a:rPr lang="en-US" dirty="0" smtClean="0"/>
              <a:t>AVOID</a:t>
            </a:r>
          </a:p>
          <a:p>
            <a:endParaRPr lang="en-US" dirty="0"/>
          </a:p>
          <a:p>
            <a:r>
              <a:rPr lang="en-US" dirty="0">
                <a:solidFill>
                  <a:srgbClr val="202124"/>
                </a:solidFill>
                <a:latin typeface="Roboto"/>
              </a:rPr>
              <a:t>https://www.youtube.com/watch?v=J2VnJOw5Cd0</a:t>
            </a:r>
            <a:endParaRPr lang="en-US" b="0" i="0" dirty="0">
              <a:solidFill>
                <a:srgbClr val="202124"/>
              </a:solidFill>
              <a:effectLst/>
              <a:latin typeface="Roboto"/>
            </a:endParaRPr>
          </a:p>
        </p:txBody>
      </p:sp>
      <p:sp>
        <p:nvSpPr>
          <p:cNvPr id="6" name="Footer Placeholder 5"/>
          <p:cNvSpPr>
            <a:spLocks noGrp="1"/>
          </p:cNvSpPr>
          <p:nvPr>
            <p:ph type="ftr" sz="quarter" idx="11"/>
          </p:nvPr>
        </p:nvSpPr>
        <p:spPr/>
        <p:txBody>
          <a:bodyPr/>
          <a:lstStyle/>
          <a:p>
            <a:r>
              <a:rPr lang="en-US" smtClean="0"/>
              <a:t>Kay Kunda</a:t>
            </a:r>
            <a:endParaRPr lang="en-US" dirty="0"/>
          </a:p>
        </p:txBody>
      </p:sp>
    </p:spTree>
    <p:extLst>
      <p:ext uri="{BB962C8B-B14F-4D97-AF65-F5344CB8AC3E}">
        <p14:creationId xmlns:p14="http://schemas.microsoft.com/office/powerpoint/2010/main" val="3136568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510</TotalTime>
  <Words>1462</Words>
  <Application>Microsoft Office PowerPoint</Application>
  <PresentationFormat>Widescreen</PresentationFormat>
  <Paragraphs>121</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Google Sans</vt:lpstr>
      <vt:lpstr>Roboto</vt:lpstr>
      <vt:lpstr>Gallery</vt:lpstr>
      <vt:lpstr>INTERVIEWING TIPS</vt:lpstr>
      <vt:lpstr>PURPOSE OF THE INTERVIEW</vt:lpstr>
      <vt:lpstr>Your Goal is……</vt:lpstr>
      <vt:lpstr>PREPARING FOR THE INTERVIEW</vt:lpstr>
      <vt:lpstr>Know Yourself</vt:lpstr>
      <vt:lpstr>Research the Position</vt:lpstr>
      <vt:lpstr>Research the Employer and Industry It is important to learn as much as you can about the employer before you interview. By adequately researching the organization, you will have a much better chance of creating a positive impression. The following questions can help guide your research: </vt:lpstr>
      <vt:lpstr>PowerPoint Presentation</vt:lpstr>
      <vt:lpstr>How to Prepare for a Video Interview </vt:lpstr>
      <vt:lpstr>What is a behavior-based interview?</vt:lpstr>
      <vt:lpstr>PowerPoint Presentation</vt:lpstr>
      <vt:lpstr>How can I best answer behavior-based questions?</vt:lpstr>
      <vt:lpstr>PowerPoint Presentation</vt:lpstr>
      <vt:lpstr>What is the star method in interviewing? </vt:lpstr>
      <vt:lpstr>PowerPoint Presentation</vt:lpstr>
      <vt:lpstr>KNOCKOUT FACTORS Some reasons why applicants do not receive job offers or second interviews:</vt:lpstr>
      <vt:lpstr>Practice, Practice, Practice!!!</vt:lpstr>
      <vt:lpstr>SOME FINAL COMMENTS….. Be yourself!</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TIPS</dc:title>
  <dc:creator>Windows User</dc:creator>
  <cp:lastModifiedBy>Windows User</cp:lastModifiedBy>
  <cp:revision>23</cp:revision>
  <dcterms:created xsi:type="dcterms:W3CDTF">2021-05-02T16:37:59Z</dcterms:created>
  <dcterms:modified xsi:type="dcterms:W3CDTF">2021-05-03T01:08:27Z</dcterms:modified>
</cp:coreProperties>
</file>